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73" r:id="rId11"/>
    <p:sldId id="274" r:id="rId12"/>
    <p:sldId id="275" r:id="rId13"/>
    <p:sldId id="279" r:id="rId14"/>
    <p:sldId id="276" r:id="rId15"/>
    <p:sldId id="280" r:id="rId16"/>
    <p:sldId id="281" r:id="rId17"/>
    <p:sldId id="277" r:id="rId18"/>
    <p:sldId id="282" r:id="rId19"/>
    <p:sldId id="283" r:id="rId20"/>
    <p:sldId id="284" r:id="rId21"/>
    <p:sldId id="264" r:id="rId22"/>
    <p:sldId id="278" r:id="rId23"/>
    <p:sldId id="265" r:id="rId24"/>
    <p:sldId id="267" r:id="rId25"/>
    <p:sldId id="268" r:id="rId26"/>
    <p:sldId id="269" r:id="rId27"/>
    <p:sldId id="270" r:id="rId28"/>
    <p:sldId id="271" r:id="rId29"/>
    <p:sldId id="272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96"/>
    <p:restoredTop sz="86620"/>
  </p:normalViewPr>
  <p:slideViewPr>
    <p:cSldViewPr snapToGrid="0" snapToObjects="1">
      <p:cViewPr varScale="1">
        <p:scale>
          <a:sx n="108" d="100"/>
          <a:sy n="108" d="100"/>
        </p:scale>
        <p:origin x="2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32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For example, in layer 5, row 1, col 2, the patches appear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have little in common, but the visualizations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reveal that this particular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 map focuses on the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grass in the background, not the foreground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73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57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For example, in layer 5, row 1, col 2, the patches appear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have little in common, but the visualizations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reveal that this particular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feature map focuses on the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grass in the background, not the foreground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14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systematically occluding different portions of the</a:t>
            </a:r>
            <a:r>
              <a:rPr lang="en-US" baseline="0" dirty="0" smtClean="0"/>
              <a:t> </a:t>
            </a:r>
            <a:r>
              <a:rPr lang="en-US" dirty="0" smtClean="0"/>
              <a:t>input image with a grey square, and monitoring the</a:t>
            </a:r>
            <a:r>
              <a:rPr lang="en-US" baseline="0" dirty="0" smtClean="0"/>
              <a:t> </a:t>
            </a:r>
            <a:r>
              <a:rPr lang="en-US" dirty="0" smtClean="0"/>
              <a:t>output of the classifier</a:t>
            </a:r>
          </a:p>
          <a:p>
            <a:pPr lvl="1"/>
            <a:r>
              <a:rPr lang="en-US" dirty="0" smtClean="0"/>
              <a:t>The examples clearly show</a:t>
            </a:r>
            <a:r>
              <a:rPr lang="en-US" baseline="0" dirty="0" smtClean="0"/>
              <a:t> </a:t>
            </a:r>
            <a:r>
              <a:rPr lang="en-US" dirty="0" smtClean="0"/>
              <a:t>the model is localizing the objects within the scene,</a:t>
            </a:r>
            <a:r>
              <a:rPr lang="en-US" baseline="0" dirty="0" smtClean="0"/>
              <a:t> </a:t>
            </a:r>
            <a:r>
              <a:rPr lang="en-US" dirty="0" smtClean="0"/>
              <a:t>as the probability of the correct class drops significantly when the object is occluded</a:t>
            </a:r>
          </a:p>
          <a:p>
            <a:pPr lvl="1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17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00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53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Removing</a:t>
            </a:r>
            <a:r>
              <a:rPr lang="en-US" baseline="0" dirty="0" smtClean="0"/>
              <a:t> fully connected layers (6,7) only gives a slight increase in error. This is surprising, given that they contain the majority of model parameters.</a:t>
            </a:r>
          </a:p>
          <a:p>
            <a:r>
              <a:rPr lang="en-US" baseline="0" dirty="0" smtClean="0"/>
              <a:t>Removing both the middle convolutional layers also makes a relatively small difference to the error rate</a:t>
            </a:r>
          </a:p>
          <a:p>
            <a:r>
              <a:rPr lang="en-US" baseline="0" dirty="0" smtClean="0"/>
              <a:t>However, removing both the middle convolutional layers and the fully connected layers yields a model with only 4 layers whose performance is dramatically worse.</a:t>
            </a:r>
          </a:p>
          <a:p>
            <a:r>
              <a:rPr lang="en-US" baseline="0" dirty="0" smtClean="0"/>
              <a:t>This suggests that overall depth of the model is important for obtaining good performance</a:t>
            </a:r>
          </a:p>
          <a:p>
            <a:r>
              <a:rPr lang="en-US" baseline="0" dirty="0" smtClean="0"/>
              <a:t>Changing size of the fully connected layers makes little difference to performance</a:t>
            </a:r>
          </a:p>
          <a:p>
            <a:r>
              <a:rPr lang="en-US" baseline="0" dirty="0" smtClean="0"/>
              <a:t>However, increasing the size of the middle convolution layers gives a useful gain in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07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93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PASCAL and ImageNet images are quite different</a:t>
            </a:r>
            <a:r>
              <a:rPr lang="en-US" baseline="0" dirty="0" smtClean="0"/>
              <a:t> </a:t>
            </a:r>
            <a:r>
              <a:rPr lang="en-US" dirty="0" smtClean="0"/>
              <a:t>in nature, the former being full scenes unlike the</a:t>
            </a:r>
            <a:r>
              <a:rPr lang="en-US" baseline="0" dirty="0" smtClean="0"/>
              <a:t> </a:t>
            </a:r>
            <a:r>
              <a:rPr lang="en-US" dirty="0" smtClean="0"/>
              <a:t>latter. This may explain our</a:t>
            </a:r>
            <a:r>
              <a:rPr lang="en-US" baseline="0" dirty="0" smtClean="0"/>
              <a:t> mean performance being 3:2% lower than the leading (Yan et al., 2012) result, however we do beat them on 5 classes, sometimes by large margins</a:t>
            </a:r>
          </a:p>
          <a:p>
            <a:endParaRPr lang="en-US" baseline="0" dirty="0" smtClean="0"/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This is not ideal, as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PASCAL images can contain multiple objects and our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 just provides a single exclusive prediction for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99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 this</a:t>
            </a:r>
            <a:r>
              <a:rPr lang="en-US" baseline="0" dirty="0" smtClean="0"/>
              <a:t> </a:t>
            </a:r>
            <a:r>
              <a:rPr lang="en-US" dirty="0" smtClean="0"/>
              <a:t>by varying the number of layers retained from the ImageNet</a:t>
            </a:r>
            <a:r>
              <a:rPr lang="en-US" baseline="0" dirty="0" smtClean="0"/>
              <a:t> </a:t>
            </a:r>
            <a:r>
              <a:rPr lang="en-US" dirty="0" smtClean="0"/>
              <a:t>model and place either a linear SVM or </a:t>
            </a:r>
            <a:r>
              <a:rPr lang="en-US" dirty="0" err="1" smtClean="0"/>
              <a:t>softmax</a:t>
            </a:r>
            <a:r>
              <a:rPr lang="en-US" baseline="0" dirty="0" smtClean="0"/>
              <a:t> </a:t>
            </a:r>
            <a:r>
              <a:rPr lang="en-US" dirty="0" smtClean="0"/>
              <a:t>classifier on</a:t>
            </a:r>
            <a:r>
              <a:rPr lang="en-US" baseline="0" dirty="0" smtClean="0"/>
              <a:t> </a:t>
            </a:r>
            <a:r>
              <a:rPr lang="en-US" dirty="0" smtClean="0"/>
              <a:t>top.</a:t>
            </a:r>
            <a:r>
              <a:rPr lang="en-US" baseline="0" dirty="0" smtClean="0"/>
              <a:t> </a:t>
            </a:r>
            <a:r>
              <a:rPr lang="en-US" dirty="0" smtClean="0"/>
              <a:t>Table 7 shows results on Caltech-101 and Caltech-256.</a:t>
            </a:r>
          </a:p>
          <a:p>
            <a:endParaRPr lang="en-US" dirty="0" smtClean="0"/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 steady improvement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be seen as we ascend the model, with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best results being obtained by using all layers. This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supports the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premise that as the feature hierarchies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become deeper, they learn increasingly powerful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2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Without clear understanding of how and why they work, the development of better models is reduced to trial-and-error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allows us to observe the evolution of features during training and to diagnose potential problems with the model</a:t>
            </a:r>
            <a:r>
              <a:rPr lang="en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aseline="0" dirty="0" smtClean="0"/>
              <a:t>also perform sensitivity analysis of the classifier output by occluding portions of the input image, revealing which parts of the scene are important for classification.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input</a:t>
            </a:r>
            <a:r>
              <a:rPr lang="en-US" baseline="0" dirty="0" smtClean="0"/>
              <a:t> pattern originally caused a given activation in the feature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7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Unpooling</a:t>
            </a:r>
            <a:r>
              <a:rPr lang="en-US" dirty="0" smtClean="0"/>
              <a:t>:</a:t>
            </a:r>
            <a:r>
              <a:rPr lang="en-US" baseline="0" dirty="0" smtClean="0"/>
              <a:t> obtain an approximate inverse by recording the locations of the maxima within each pooling region in a set of switch variables.</a:t>
            </a:r>
          </a:p>
          <a:p>
            <a:endParaRPr lang="en-US" baseline="0" dirty="0" smtClean="0"/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As these switch settings are peculiar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a given input image, the reconstruction obtained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from a single activation thus resembles a small piece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 the original input image,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01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Shouldn’t the weights be randomly</a:t>
            </a:r>
            <a:r>
              <a:rPr lang="en-US" baseline="0" dirty="0" smtClean="0"/>
              <a:t> initialized to different numbers?? here all are same.</a:t>
            </a:r>
          </a:p>
          <a:p>
            <a:r>
              <a:rPr lang="en-US" baseline="0" dirty="0" smtClean="0"/>
              <a:t>why batch sizes are in powers of 2?</a:t>
            </a:r>
          </a:p>
          <a:p>
            <a:r>
              <a:rPr lang="en-US" baseline="0" dirty="0" smtClean="0"/>
              <a:t>Where should dropout be applied? earlier in the n/w or later ??? Here it is applied later in the n/w. Why 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41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27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7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19918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and Understanding Convolutional Networks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685800" y="3372428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Anuj Dimri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271" y="241603"/>
            <a:ext cx="3429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6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0"/>
            <a:ext cx="9708776" cy="655544"/>
          </a:xfrm>
        </p:spPr>
        <p:txBody>
          <a:bodyPr/>
          <a:lstStyle/>
          <a:p>
            <a:r>
              <a:rPr lang="en-US" sz="2400" b="1" dirty="0"/>
              <a:t>Layer2:</a:t>
            </a:r>
            <a:r>
              <a:rPr lang="en-US" sz="2400" dirty="0"/>
              <a:t> corners and other edge/color conjunctions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791"/>
            <a:ext cx="9018494" cy="441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63" y="89647"/>
            <a:ext cx="8537736" cy="1066800"/>
          </a:xfrm>
        </p:spPr>
        <p:txBody>
          <a:bodyPr/>
          <a:lstStyle/>
          <a:p>
            <a:r>
              <a:rPr lang="en-US" sz="2400" b="1" dirty="0"/>
              <a:t>Layer3:</a:t>
            </a:r>
            <a:r>
              <a:rPr lang="en-US" sz="2400" dirty="0"/>
              <a:t> captures similar textures (mesh pattern (R1C1), text (R2C4))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447"/>
            <a:ext cx="9131930" cy="343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3" y="535041"/>
            <a:ext cx="4174177" cy="4115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380" y="535041"/>
            <a:ext cx="4145646" cy="411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35" y="143435"/>
            <a:ext cx="3926541" cy="4831977"/>
          </a:xfrm>
        </p:spPr>
        <p:txBody>
          <a:bodyPr/>
          <a:lstStyle/>
          <a:p>
            <a:r>
              <a:rPr lang="en-US" sz="2400" b="1" dirty="0"/>
              <a:t>Layer4:</a:t>
            </a:r>
            <a:r>
              <a:rPr lang="en-US" sz="2400" dirty="0"/>
              <a:t> more class specific (dog faces (R1C1), bird’s legs (R4C2))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94" y="0"/>
            <a:ext cx="41444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2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21" y="1200148"/>
            <a:ext cx="3449782" cy="3351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424" y="1200148"/>
            <a:ext cx="3351217" cy="33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48" y="1139938"/>
            <a:ext cx="3170805" cy="3170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27" y="1200148"/>
            <a:ext cx="3133467" cy="3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54" y="134471"/>
            <a:ext cx="4016188" cy="4885763"/>
          </a:xfrm>
        </p:spPr>
        <p:txBody>
          <a:bodyPr/>
          <a:lstStyle/>
          <a:p>
            <a:r>
              <a:rPr lang="en-US" sz="2400" b="1" dirty="0"/>
              <a:t>Layer5:</a:t>
            </a:r>
            <a:r>
              <a:rPr lang="en-US" sz="2400" dirty="0"/>
              <a:t> shows entire objects with significant pose variation (keyboards (R1C1) and dogs(R4))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17" y="0"/>
            <a:ext cx="41659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0" y="1200150"/>
            <a:ext cx="3505200" cy="3380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34" y="1200150"/>
            <a:ext cx="3350491" cy="33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92" y="92574"/>
            <a:ext cx="5249312" cy="2615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17" y="2471066"/>
            <a:ext cx="5297100" cy="259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Renewed Interest in Convnet models</a:t>
            </a: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Availability of larger training sets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Powerful GPU implementations, making the training of very large models practical</a:t>
            </a:r>
            <a:endParaRPr/>
          </a:p>
          <a:p>
            <a:pPr marL="457200" lvl="0" indent="-41910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Better regularization strategies, such as Dropout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00149"/>
            <a:ext cx="3485408" cy="3360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661" y="1200148"/>
            <a:ext cx="3360929" cy="336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6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assist in selecting good architectures (thereby increasing classification accuracy)</a:t>
            </a:r>
          </a:p>
          <a:p>
            <a:r>
              <a:rPr lang="en-US" dirty="0" smtClean="0"/>
              <a:t>Occlusion Sensitivity</a:t>
            </a:r>
          </a:p>
          <a:p>
            <a:pPr lvl="1"/>
            <a:r>
              <a:rPr lang="en-US" dirty="0" smtClean="0"/>
              <a:t>Is the model truly identifying the location of the object in the image, or just using the surrounding context?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149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6" y="1200150"/>
            <a:ext cx="9003323" cy="36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5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</a:t>
            </a:r>
            <a:r>
              <a:rPr lang="en-US" dirty="0" err="1" smtClean="0"/>
              <a:t>Imagenet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15" y="1272561"/>
            <a:ext cx="5394569" cy="35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4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273" y="46893"/>
            <a:ext cx="8229600" cy="632503"/>
          </a:xfrm>
        </p:spPr>
        <p:txBody>
          <a:bodyPr/>
          <a:lstStyle/>
          <a:p>
            <a:r>
              <a:rPr lang="en-US" dirty="0" smtClean="0"/>
              <a:t>Varying ImageNet model sizes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746" y="668212"/>
            <a:ext cx="5970844" cy="44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 till now..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above results show the importance of convolutional part of the ImageNet model.</a:t>
            </a:r>
          </a:p>
          <a:p>
            <a:r>
              <a:rPr lang="en-US" dirty="0" smtClean="0"/>
              <a:t>This is supported by the visualizations also which shows complex invariances learned in the convolutional layers.</a:t>
            </a:r>
          </a:p>
        </p:txBody>
      </p:sp>
    </p:spTree>
    <p:extLst>
      <p:ext uri="{BB962C8B-B14F-4D97-AF65-F5344CB8AC3E}">
        <p14:creationId xmlns:p14="http://schemas.microsoft.com/office/powerpoint/2010/main" val="55269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31"/>
            <a:ext cx="8229600" cy="857400"/>
          </a:xfrm>
        </p:spPr>
        <p:txBody>
          <a:bodyPr/>
          <a:lstStyle/>
          <a:p>
            <a:r>
              <a:rPr lang="en-US" dirty="0" smtClean="0"/>
              <a:t>Generalization to other datasets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Caltech-101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38" y="2405622"/>
            <a:ext cx="5091723" cy="20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0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2031" y="731227"/>
            <a:ext cx="8229600" cy="3725700"/>
          </a:xfrm>
        </p:spPr>
        <p:txBody>
          <a:bodyPr/>
          <a:lstStyle/>
          <a:p>
            <a:r>
              <a:rPr lang="en-US" smtClean="0"/>
              <a:t>Caltech-256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7" y="1681301"/>
            <a:ext cx="7115908" cy="24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4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57908"/>
            <a:ext cx="8229600" cy="4667942"/>
          </a:xfrm>
        </p:spPr>
        <p:txBody>
          <a:bodyPr/>
          <a:lstStyle/>
          <a:p>
            <a:r>
              <a:rPr lang="en-US" smtClean="0"/>
              <a:t>Pascal 2012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9" y="1204750"/>
            <a:ext cx="61976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0650"/>
            <a:ext cx="2133600" cy="857400"/>
          </a:xfrm>
        </p:spPr>
        <p:txBody>
          <a:bodyPr/>
          <a:lstStyle/>
          <a:p>
            <a:r>
              <a:rPr lang="en-US" dirty="0" smtClean="0"/>
              <a:t>Feature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038" y="205978"/>
            <a:ext cx="5969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1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88925" y="887275"/>
            <a:ext cx="8361000" cy="280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Still little insight into the internal operation and behavior of these complex models, or how they achieve such good performance </a:t>
            </a:r>
            <a:endParaRPr b="0"/>
          </a:p>
        </p:txBody>
      </p:sp>
      <p:sp>
        <p:nvSpPr>
          <p:cNvPr id="3" name="Shape 51"/>
          <p:cNvSpPr txBox="1">
            <a:spLocks/>
          </p:cNvSpPr>
          <p:nvPr/>
        </p:nvSpPr>
        <p:spPr>
          <a:xfrm>
            <a:off x="474452" y="24911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7" y="2153531"/>
            <a:ext cx="3051958" cy="8574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40484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Proposed Solution</a:t>
            </a:r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Introduce a </a:t>
            </a:r>
            <a:r>
              <a:rPr lang="en" b="1" dirty="0">
                <a:solidFill>
                  <a:srgbClr val="FF0000"/>
                </a:solidFill>
              </a:rPr>
              <a:t>visualization technique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" dirty="0"/>
              <a:t>that reveals the input stimuli that excite individual feature maps at any layer in the model.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Main idea: </a:t>
            </a:r>
            <a:r>
              <a:rPr lang="en-US" b="1" dirty="0">
                <a:solidFill>
                  <a:srgbClr val="FF0000"/>
                </a:solidFill>
              </a:rPr>
              <a:t>project the feature activations back to the input pixel space</a:t>
            </a:r>
            <a:endParaRPr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53" y="205978"/>
            <a:ext cx="8897815" cy="857400"/>
          </a:xfrm>
        </p:spPr>
        <p:txBody>
          <a:bodyPr/>
          <a:lstStyle/>
          <a:p>
            <a:r>
              <a:rPr lang="en-US" sz="3200" dirty="0" smtClean="0"/>
              <a:t>Deconvolutional Neural Network (deconvnet)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deconvnet can </a:t>
            </a:r>
            <a:r>
              <a:rPr lang="en-US" dirty="0"/>
              <a:t>be thought of as a </a:t>
            </a:r>
            <a:r>
              <a:rPr lang="en-US" dirty="0" smtClean="0"/>
              <a:t>convnet model </a:t>
            </a:r>
            <a:r>
              <a:rPr lang="en-US" dirty="0"/>
              <a:t>that uses </a:t>
            </a:r>
            <a:r>
              <a:rPr lang="en-US" dirty="0" smtClean="0"/>
              <a:t>the same components (filtering</a:t>
            </a:r>
            <a:r>
              <a:rPr lang="en-US" dirty="0"/>
              <a:t>, pooling) but in reverse, </a:t>
            </a:r>
            <a:r>
              <a:rPr lang="en-US" dirty="0" smtClean="0"/>
              <a:t>so instead </a:t>
            </a:r>
            <a:r>
              <a:rPr lang="en-US" dirty="0"/>
              <a:t>of mapping pixels to features does the </a:t>
            </a:r>
            <a:r>
              <a:rPr lang="en-US" dirty="0" smtClean="0"/>
              <a:t>opposite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8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5169" y="0"/>
            <a:ext cx="8229600" cy="857400"/>
          </a:xfrm>
        </p:spPr>
        <p:txBody>
          <a:bodyPr/>
          <a:lstStyle/>
          <a:p>
            <a:r>
              <a:rPr lang="en-US" sz="3200" dirty="0" smtClean="0"/>
              <a:t>Reverse of </a:t>
            </a:r>
            <a:r>
              <a:rPr lang="en-US" sz="3200" dirty="0" err="1" smtClean="0"/>
              <a:t>convnets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4462" y="1063378"/>
            <a:ext cx="3669323" cy="3725700"/>
          </a:xfrm>
        </p:spPr>
        <p:txBody>
          <a:bodyPr/>
          <a:lstStyle/>
          <a:p>
            <a:r>
              <a:rPr lang="en-US" sz="1800" dirty="0" err="1" smtClean="0"/>
              <a:t>Unpooling</a:t>
            </a:r>
            <a:endParaRPr lang="en-US" sz="1800" dirty="0" smtClean="0"/>
          </a:p>
          <a:p>
            <a:pPr lvl="1"/>
            <a:r>
              <a:rPr lang="en-US" sz="1800" dirty="0" smtClean="0"/>
              <a:t>Reconstruction from the layer above into appropriate locations, preserving the structure</a:t>
            </a:r>
          </a:p>
          <a:p>
            <a:r>
              <a:rPr lang="en-US" sz="1800" dirty="0" smtClean="0"/>
              <a:t>Rectification</a:t>
            </a:r>
          </a:p>
          <a:p>
            <a:pPr lvl="1"/>
            <a:endParaRPr lang="en-US" sz="1800" dirty="0" smtClean="0"/>
          </a:p>
          <a:p>
            <a:r>
              <a:rPr lang="en-US" sz="1800" dirty="0" smtClean="0"/>
              <a:t>Filtering</a:t>
            </a:r>
          </a:p>
          <a:p>
            <a:pPr lvl="1"/>
            <a:r>
              <a:rPr lang="en-US" sz="1800" dirty="0" smtClean="0"/>
              <a:t>transposed versions of the filters are applied to the rectified maps.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39" y="70338"/>
            <a:ext cx="4888523" cy="49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77" y="0"/>
            <a:ext cx="8229600" cy="644769"/>
          </a:xfrm>
        </p:spPr>
        <p:txBody>
          <a:bodyPr/>
          <a:lstStyle/>
          <a:p>
            <a:r>
              <a:rPr lang="en-US" dirty="0" smtClean="0"/>
              <a:t>Training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415" y="644769"/>
            <a:ext cx="8229600" cy="3725700"/>
          </a:xfrm>
        </p:spPr>
        <p:txBody>
          <a:bodyPr/>
          <a:lstStyle/>
          <a:p>
            <a:r>
              <a:rPr lang="en-US" sz="2000" b="1" dirty="0" smtClean="0"/>
              <a:t>Model details </a:t>
            </a:r>
          </a:p>
          <a:p>
            <a:r>
              <a:rPr lang="en-US" sz="2000" dirty="0" smtClean="0"/>
              <a:t>Trained on ImageNet 2012 training set (1.3 million images, spread over 1000 different classes)</a:t>
            </a:r>
          </a:p>
          <a:p>
            <a:r>
              <a:rPr lang="en-US" sz="2000" dirty="0" smtClean="0"/>
              <a:t>Preprocessing done</a:t>
            </a:r>
          </a:p>
          <a:p>
            <a:pPr lvl="1"/>
            <a:r>
              <a:rPr lang="en-US" sz="2000" dirty="0" smtClean="0"/>
              <a:t>cropping center 256X256 region</a:t>
            </a:r>
          </a:p>
          <a:p>
            <a:pPr lvl="1"/>
            <a:r>
              <a:rPr lang="en-US" sz="2000" dirty="0" smtClean="0"/>
              <a:t>subtracting per pixel mean</a:t>
            </a:r>
            <a:endParaRPr lang="en-US" sz="2000" dirty="0"/>
          </a:p>
          <a:p>
            <a:r>
              <a:rPr lang="en-US" sz="2000" dirty="0" smtClean="0"/>
              <a:t>SGD with mini batch size of 128 was used</a:t>
            </a:r>
          </a:p>
          <a:p>
            <a:r>
              <a:rPr lang="en-US" sz="2000" dirty="0" smtClean="0"/>
              <a:t>Learning rate 0.01, momentum 0.9 </a:t>
            </a:r>
            <a:r>
              <a:rPr lang="en-US" sz="2000" dirty="0" smtClean="0">
                <a:solidFill>
                  <a:srgbClr val="FF0000"/>
                </a:solidFill>
              </a:rPr>
              <a:t>(Learning rate was annealed when validation error plateaus)</a:t>
            </a:r>
          </a:p>
          <a:p>
            <a:r>
              <a:rPr lang="en-US" sz="2000" dirty="0" smtClean="0"/>
              <a:t>Dropout with rate 0.5 in fully connected layers (6 and 7)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All weights initialized to 0.01 </a:t>
            </a:r>
            <a:r>
              <a:rPr lang="en-US" sz="2000" dirty="0" smtClean="0"/>
              <a:t>and biases are set to 0</a:t>
            </a:r>
          </a:p>
          <a:p>
            <a:r>
              <a:rPr lang="en-US" sz="2000" dirty="0" smtClean="0"/>
              <a:t>Epochs set to 70 (12 days on a single GTX580 GPU)</a:t>
            </a:r>
          </a:p>
        </p:txBody>
      </p:sp>
    </p:spTree>
    <p:extLst>
      <p:ext uri="{BB962C8B-B14F-4D97-AF65-F5344CB8AC3E}">
        <p14:creationId xmlns:p14="http://schemas.microsoft.com/office/powerpoint/2010/main" val="20038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6" y="1200150"/>
            <a:ext cx="9003323" cy="36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09" y="0"/>
            <a:ext cx="3957391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3734"/>
            <a:ext cx="5427784" cy="767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062" y="617935"/>
            <a:ext cx="49521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Layer2:</a:t>
            </a:r>
            <a:r>
              <a:rPr lang="en-US" sz="1600" dirty="0" smtClean="0"/>
              <a:t> corners and other edge/color conjunctions</a:t>
            </a:r>
          </a:p>
          <a:p>
            <a:r>
              <a:rPr lang="en-US" sz="1600" b="1" dirty="0" smtClean="0"/>
              <a:t>Layer3:</a:t>
            </a:r>
            <a:r>
              <a:rPr lang="en-US" sz="1600" dirty="0" smtClean="0"/>
              <a:t> captures similar textures (mesh pattern (R1C1), text (R2C4))</a:t>
            </a:r>
          </a:p>
          <a:p>
            <a:r>
              <a:rPr lang="en-US" sz="1600" b="1" dirty="0" smtClean="0"/>
              <a:t>Layer4:</a:t>
            </a:r>
            <a:r>
              <a:rPr lang="en-US" sz="1600" dirty="0" smtClean="0"/>
              <a:t> more class specific (dog faces (R1C1), bird’s legs (R4C2))</a:t>
            </a:r>
          </a:p>
          <a:p>
            <a:r>
              <a:rPr lang="en-US" sz="1600" b="1" dirty="0" smtClean="0"/>
              <a:t>Layer5:</a:t>
            </a:r>
            <a:r>
              <a:rPr lang="en-US" sz="1600" dirty="0" smtClean="0"/>
              <a:t> shows entire objects with significant pose variation (keyboards (R1C1) and dogs(R4))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2062" y="62478"/>
            <a:ext cx="51866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/>
              <a:t>What individual layers are learning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165940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17366</TotalTime>
  <Words>842</Words>
  <Application>Microsoft Macintosh PowerPoint</Application>
  <PresentationFormat>On-screen Show (16:9)</PresentationFormat>
  <Paragraphs>88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Arial</vt:lpstr>
      <vt:lpstr>Light Gradient</vt:lpstr>
      <vt:lpstr>Visualizing and Understanding Convolutional Networks</vt:lpstr>
      <vt:lpstr>Renewed Interest in Convnet models</vt:lpstr>
      <vt:lpstr>Still little insight into the internal operation and behavior of these complex models, or how they achieve such good performance </vt:lpstr>
      <vt:lpstr>Proposed Solution</vt:lpstr>
      <vt:lpstr>Deconvolutional Neural Network (deconvnet)</vt:lpstr>
      <vt:lpstr>Reverse of convnets</vt:lpstr>
      <vt:lpstr>Training Details</vt:lpstr>
      <vt:lpstr>Model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visualization</vt:lpstr>
      <vt:lpstr>Model Architecture</vt:lpstr>
      <vt:lpstr>Results on Imagenet</vt:lpstr>
      <vt:lpstr>Varying ImageNet model sizes</vt:lpstr>
      <vt:lpstr>Takeaways till now..</vt:lpstr>
      <vt:lpstr>Generalization to other datasets</vt:lpstr>
      <vt:lpstr>PowerPoint Presentation</vt:lpstr>
      <vt:lpstr>PowerPoint Presentation</vt:lpstr>
      <vt:lpstr>Feature Analysis</vt:lpstr>
      <vt:lpstr>THANK YOU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and Understanding Convolutional Networks</dc:title>
  <cp:lastModifiedBy>anuj dimri</cp:lastModifiedBy>
  <cp:revision>37</cp:revision>
  <dcterms:modified xsi:type="dcterms:W3CDTF">2018-04-03T20:23:22Z</dcterms:modified>
</cp:coreProperties>
</file>